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69" r:id="rId3"/>
    <p:sldId id="257" r:id="rId4"/>
    <p:sldId id="259" r:id="rId5"/>
    <p:sldId id="260" r:id="rId6"/>
    <p:sldId id="267" r:id="rId7"/>
    <p:sldId id="258" r:id="rId8"/>
    <p:sldId id="261" r:id="rId9"/>
    <p:sldId id="280" r:id="rId10"/>
    <p:sldId id="263" r:id="rId11"/>
    <p:sldId id="264" r:id="rId12"/>
    <p:sldId id="281" r:id="rId13"/>
    <p:sldId id="277" r:id="rId14"/>
    <p:sldId id="282" r:id="rId15"/>
    <p:sldId id="283" r:id="rId16"/>
    <p:sldId id="262" r:id="rId17"/>
    <p:sldId id="276" r:id="rId18"/>
    <p:sldId id="265" r:id="rId19"/>
    <p:sldId id="274" r:id="rId20"/>
    <p:sldId id="271" r:id="rId21"/>
    <p:sldId id="270" r:id="rId22"/>
    <p:sldId id="273" r:id="rId23"/>
    <p:sldId id="284" r:id="rId24"/>
    <p:sldId id="285" r:id="rId25"/>
  </p:sldIdLst>
  <p:sldSz cx="14630400" cy="8229600"/>
  <p:notesSz cx="8229600" cy="14630400"/>
  <p:embeddedFontLs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Red Hat Text" panose="020B0604020202020204" charset="0"/>
      <p:regular r:id="rId33"/>
    </p:embeddedFont>
    <p:embeddedFont>
      <p:font typeface="Roboto Light" panose="02000000000000000000" pitchFamily="2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5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64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ff071f47f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ff071f47f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FE63501C-F5DC-D69D-941C-6001E5A0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>
            <a:extLst>
              <a:ext uri="{FF2B5EF4-FFF2-40B4-BE49-F238E27FC236}">
                <a16:creationId xmlns:a16="http://schemas.microsoft.com/office/drawing/2014/main" id="{6F82F383-357D-A8B4-7949-9CE41741B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>
            <a:extLst>
              <a:ext uri="{FF2B5EF4-FFF2-40B4-BE49-F238E27FC236}">
                <a16:creationId xmlns:a16="http://schemas.microsoft.com/office/drawing/2014/main" id="{D30E7F8C-BA3A-CC1A-619E-425DB9A6F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424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28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1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DC9E-0711-5AAC-D550-2AD9EF78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E0A13-4138-1CE6-2367-53332D307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A3379-FCA4-BE53-FF7E-EA918AF79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6EE62-2A7B-4D88-CB2F-0AC71305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0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F99BA30F-50AD-377F-471B-98A13458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>
            <a:extLst>
              <a:ext uri="{FF2B5EF4-FFF2-40B4-BE49-F238E27FC236}">
                <a16:creationId xmlns:a16="http://schemas.microsoft.com/office/drawing/2014/main" id="{8554DABA-7BF3-A838-9380-53C5E503E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>
            <a:extLst>
              <a:ext uri="{FF2B5EF4-FFF2-40B4-BE49-F238E27FC236}">
                <a16:creationId xmlns:a16="http://schemas.microsoft.com/office/drawing/2014/main" id="{D18A36AE-1DD5-44DB-E5B7-0CA70990F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92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77284-CADB-7E8A-A825-89E947FA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266C4-589E-6DAC-3739-6D7C1078B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9FF99-5E7E-9F93-435F-BB440E0A5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81AD5-D0DD-DE84-D22A-0B686E928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9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770F455-ED87-B521-D116-4EABBED08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>
            <a:extLst>
              <a:ext uri="{FF2B5EF4-FFF2-40B4-BE49-F238E27FC236}">
                <a16:creationId xmlns:a16="http://schemas.microsoft.com/office/drawing/2014/main" id="{EB06C1CD-976B-1F2E-D5E1-BA6AE04C2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>
            <a:extLst>
              <a:ext uri="{FF2B5EF4-FFF2-40B4-BE49-F238E27FC236}">
                <a16:creationId xmlns:a16="http://schemas.microsoft.com/office/drawing/2014/main" id="{6B37C7CE-3706-4964-82C3-BDB60064A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65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84D052F4-3584-44CF-192B-C15C2795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>
            <a:extLst>
              <a:ext uri="{FF2B5EF4-FFF2-40B4-BE49-F238E27FC236}">
                <a16:creationId xmlns:a16="http://schemas.microsoft.com/office/drawing/2014/main" id="{4A4C6F0A-482A-72A8-0512-80075467E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>
            <a:extLst>
              <a:ext uri="{FF2B5EF4-FFF2-40B4-BE49-F238E27FC236}">
                <a16:creationId xmlns:a16="http://schemas.microsoft.com/office/drawing/2014/main" id="{744DCA4F-D580-8D64-0383-6DF7FFBB5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49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FD927F39-61BE-CCEE-14C9-C18711F6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ff071f47f_2_44:notes">
            <a:extLst>
              <a:ext uri="{FF2B5EF4-FFF2-40B4-BE49-F238E27FC236}">
                <a16:creationId xmlns:a16="http://schemas.microsoft.com/office/drawing/2014/main" id="{B44C5FA5-A9A4-29BE-4078-4B37BB94D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4ff071f47f_2_44:notes">
            <a:extLst>
              <a:ext uri="{FF2B5EF4-FFF2-40B4-BE49-F238E27FC236}">
                <a16:creationId xmlns:a16="http://schemas.microsoft.com/office/drawing/2014/main" id="{C775B439-474F-1480-A6AB-71CB1D6A0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4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828800" y="1346835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828800" y="4322445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240"/>
            </a:lvl3pPr>
            <a:lvl4pPr lvl="3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92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611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logy-rolesgit-vfxsssjxqjjtqkn9wsoppx.streamlit.app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417E3-CC00-6D88-962A-5D43C450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63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532567"/>
            <a:ext cx="321314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Student Diversity Profile</a:t>
            </a:r>
            <a:endParaRPr lang="en-US" sz="2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23" y="1154549"/>
            <a:ext cx="4048720" cy="408111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43" y="5850255"/>
            <a:ext cx="5177076" cy="517707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417" y="7335262"/>
            <a:ext cx="212408" cy="26550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543" y="5850255"/>
            <a:ext cx="5177076" cy="517707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818" y="6364545"/>
            <a:ext cx="212408" cy="265509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543" y="5850255"/>
            <a:ext cx="5177076" cy="51770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99" y="7335262"/>
            <a:ext cx="212408" cy="265509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2086808" y="5913120"/>
            <a:ext cx="148101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Racial Diversity</a:t>
            </a:r>
            <a:endParaRPr lang="en-US" sz="2400" dirty="0"/>
          </a:p>
        </p:txBody>
      </p:sp>
      <p:sp>
        <p:nvSpPr>
          <p:cNvPr id="11" name="Text 2"/>
          <p:cNvSpPr/>
          <p:nvPr/>
        </p:nvSpPr>
        <p:spPr>
          <a:xfrm>
            <a:off x="1916073" y="6173748"/>
            <a:ext cx="1822490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Major groups: Black, Asian, White</a:t>
            </a:r>
            <a:endParaRPr lang="en-US" dirty="0"/>
          </a:p>
        </p:txBody>
      </p:sp>
      <p:sp>
        <p:nvSpPr>
          <p:cNvPr id="12" name="Text 3"/>
          <p:cNvSpPr/>
          <p:nvPr/>
        </p:nvSpPr>
        <p:spPr>
          <a:xfrm>
            <a:off x="6526768" y="5136594"/>
            <a:ext cx="1576626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Professional</a:t>
            </a:r>
            <a:r>
              <a:rPr lang="en-US" sz="1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Experience</a:t>
            </a:r>
            <a:endParaRPr lang="en-US" sz="2400" dirty="0"/>
          </a:p>
        </p:txBody>
      </p:sp>
      <p:sp>
        <p:nvSpPr>
          <p:cNvPr id="13" name="Text 4"/>
          <p:cNvSpPr/>
          <p:nvPr/>
        </p:nvSpPr>
        <p:spPr>
          <a:xfrm>
            <a:off x="6429375" y="5397222"/>
            <a:ext cx="1771531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have 10+ years experience</a:t>
            </a:r>
            <a:endParaRPr lang="en-US" dirty="0"/>
          </a:p>
        </p:txBody>
      </p:sp>
      <p:sp>
        <p:nvSpPr>
          <p:cNvPr id="14" name="Text 5"/>
          <p:cNvSpPr/>
          <p:nvPr/>
        </p:nvSpPr>
        <p:spPr>
          <a:xfrm>
            <a:off x="11062454" y="5913120"/>
            <a:ext cx="1481018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Employment Status</a:t>
            </a:r>
            <a:endParaRPr lang="en-US" sz="2400" dirty="0"/>
          </a:p>
        </p:txBody>
      </p:sp>
      <p:sp>
        <p:nvSpPr>
          <p:cNvPr id="15" name="Text 6"/>
          <p:cNvSpPr/>
          <p:nvPr/>
        </p:nvSpPr>
        <p:spPr>
          <a:xfrm>
            <a:off x="10846832" y="6173748"/>
            <a:ext cx="191226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Majority unemployed at enrollment</a:t>
            </a:r>
            <a:endParaRPr lang="en-US" dirty="0"/>
          </a:p>
        </p:txBody>
      </p:sp>
      <p:pic>
        <p:nvPicPr>
          <p:cNvPr id="16" name="Google Shape;194;p34">
            <a:extLst>
              <a:ext uri="{FF2B5EF4-FFF2-40B4-BE49-F238E27FC236}">
                <a16:creationId xmlns:a16="http://schemas.microsoft.com/office/drawing/2014/main" id="{05454C75-3A8E-435F-031F-0A07A69FE4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rcRect t="5170"/>
          <a:stretch/>
        </p:blipFill>
        <p:spPr>
          <a:xfrm>
            <a:off x="5739825" y="902851"/>
            <a:ext cx="3362682" cy="378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91;p34">
            <a:extLst>
              <a:ext uri="{FF2B5EF4-FFF2-40B4-BE49-F238E27FC236}">
                <a16:creationId xmlns:a16="http://schemas.microsoft.com/office/drawing/2014/main" id="{4D2B92EC-E0DB-3B10-BAA7-F20AE1A2FA3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4508" y="902851"/>
            <a:ext cx="3860255" cy="408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0693" y="613410"/>
            <a:ext cx="3512820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8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Student Demographics</a:t>
            </a:r>
            <a:endParaRPr lang="en-US" sz="2800" b="1" dirty="0"/>
          </a:p>
        </p:txBody>
      </p:sp>
      <p:sp>
        <p:nvSpPr>
          <p:cNvPr id="4" name="Text 1"/>
          <p:cNvSpPr/>
          <p:nvPr/>
        </p:nvSpPr>
        <p:spPr>
          <a:xfrm>
            <a:off x="780693" y="1329571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27+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3719155" y="1989058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Average Age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80693" y="2289215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learners are adults with established careers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80693" y="3028474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146</a:t>
            </a:r>
            <a:endParaRPr lang="en-US" sz="3750" dirty="0"/>
          </a:p>
        </p:txBody>
      </p:sp>
      <p:sp>
        <p:nvSpPr>
          <p:cNvPr id="8" name="Text 5"/>
          <p:cNvSpPr/>
          <p:nvPr/>
        </p:nvSpPr>
        <p:spPr>
          <a:xfrm>
            <a:off x="3719155" y="3687961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Male Students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80693" y="3988117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Largest gender group in the program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80693" y="4727377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111</a:t>
            </a:r>
            <a:endParaRPr lang="en-US" sz="3750" dirty="0"/>
          </a:p>
        </p:txBody>
      </p:sp>
      <p:sp>
        <p:nvSpPr>
          <p:cNvPr id="11" name="Text 8"/>
          <p:cNvSpPr/>
          <p:nvPr/>
        </p:nvSpPr>
        <p:spPr>
          <a:xfrm>
            <a:off x="3719155" y="5386864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Female Students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80693" y="5687020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Second largest gender demographic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80693" y="6426279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91</a:t>
            </a:r>
            <a:endParaRPr lang="en-US" sz="3750" dirty="0"/>
          </a:p>
        </p:txBody>
      </p:sp>
      <p:sp>
        <p:nvSpPr>
          <p:cNvPr id="14" name="Text 11"/>
          <p:cNvSpPr/>
          <p:nvPr/>
        </p:nvSpPr>
        <p:spPr>
          <a:xfrm>
            <a:off x="3719155" y="7085767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Bachelor's Degrees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80693" y="7385923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common education level</a:t>
            </a:r>
            <a:endParaRPr lang="en-US" sz="1100" dirty="0"/>
          </a:p>
        </p:txBody>
      </p:sp>
      <p:pic>
        <p:nvPicPr>
          <p:cNvPr id="16" name="Google Shape;207;p35">
            <a:extLst>
              <a:ext uri="{FF2B5EF4-FFF2-40B4-BE49-F238E27FC236}">
                <a16:creationId xmlns:a16="http://schemas.microsoft.com/office/drawing/2014/main" id="{F6890752-583B-3429-A897-CC6D0C6449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405" y="1560040"/>
            <a:ext cx="7582614" cy="486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B74F8467-41AA-EAEF-46CB-F68E07C4B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>
            <a:extLst>
              <a:ext uri="{FF2B5EF4-FFF2-40B4-BE49-F238E27FC236}">
                <a16:creationId xmlns:a16="http://schemas.microsoft.com/office/drawing/2014/main" id="{32A3EFFD-88D0-063A-91A1-7C62B226C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>
            <a:extLst>
              <a:ext uri="{FF2B5EF4-FFF2-40B4-BE49-F238E27FC236}">
                <a16:creationId xmlns:a16="http://schemas.microsoft.com/office/drawing/2014/main" id="{41A143A9-65E3-14FF-58E6-38CEFCA2E91B}"/>
              </a:ext>
            </a:extLst>
          </p:cNvPr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IN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Diagnostic Analysis</a:t>
            </a:r>
          </a:p>
        </p:txBody>
      </p:sp>
    </p:spTree>
    <p:extLst>
      <p:ext uri="{BB962C8B-B14F-4D97-AF65-F5344CB8AC3E}">
        <p14:creationId xmlns:p14="http://schemas.microsoft.com/office/powerpoint/2010/main" val="16256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8170" y="894278"/>
            <a:ext cx="5731907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Module Analysis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310324" y="2025372"/>
            <a:ext cx="22860" cy="5581293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91002" y="2420898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06787" y="2228850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93" y="2262723"/>
            <a:ext cx="271343" cy="3392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15199" y="2206228"/>
            <a:ext cx="227778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215199" y="2865358"/>
            <a:ext cx="462355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Ranks the modules in terms of low to high completion rates </a:t>
            </a:r>
          </a:p>
        </p:txBody>
      </p:sp>
      <p:sp>
        <p:nvSpPr>
          <p:cNvPr id="10" name="Shape 6"/>
          <p:cNvSpPr/>
          <p:nvPr/>
        </p:nvSpPr>
        <p:spPr>
          <a:xfrm>
            <a:off x="8491002" y="3644265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8106787" y="3452217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93" y="3486090"/>
            <a:ext cx="271343" cy="3392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15199" y="3429595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215199" y="4110395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Module 7, 16, 17, 18, 6 and 5 with lowest completion rates</a:t>
            </a:r>
          </a:p>
        </p:txBody>
      </p:sp>
      <p:sp>
        <p:nvSpPr>
          <p:cNvPr id="15" name="Shape 10"/>
          <p:cNvSpPr/>
          <p:nvPr/>
        </p:nvSpPr>
        <p:spPr>
          <a:xfrm>
            <a:off x="8491002" y="5157192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8106787" y="4965144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593" y="5032950"/>
            <a:ext cx="271343" cy="27134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15199" y="4942523"/>
            <a:ext cx="248257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215199" y="5333762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The graph allows interactive features to see how learners with different industry backgrounds, income levels and work experience engage with different modules of the course </a:t>
            </a:r>
          </a:p>
        </p:txBody>
      </p:sp>
      <p:sp>
        <p:nvSpPr>
          <p:cNvPr id="20" name="Shape 14"/>
          <p:cNvSpPr/>
          <p:nvPr/>
        </p:nvSpPr>
        <p:spPr>
          <a:xfrm>
            <a:off x="8491002" y="6670119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8106787" y="6478072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593" y="6511945"/>
            <a:ext cx="271343" cy="3392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15199" y="6455450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9215199" y="6846689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Modules which require submission are the least completed whereas initial modules relating to system setup are completed most.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5231164-E1EA-DBBB-0F5C-EED1C1EE6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r="17643" b="55752"/>
          <a:stretch/>
        </p:blipFill>
        <p:spPr bwMode="auto">
          <a:xfrm>
            <a:off x="538803" y="2643700"/>
            <a:ext cx="7285122" cy="38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8170" y="894278"/>
            <a:ext cx="5731907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Technical Skills and Learner Retention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310324" y="2025372"/>
            <a:ext cx="22860" cy="5581293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91002" y="2420898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06787" y="2228850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93" y="2262723"/>
            <a:ext cx="271343" cy="3392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15199" y="2206228"/>
            <a:ext cx="227778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215199" y="2766357"/>
            <a:ext cx="501685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Gives an overview of low retention for learners with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different technical skills background</a:t>
            </a:r>
          </a:p>
        </p:txBody>
      </p:sp>
      <p:sp>
        <p:nvSpPr>
          <p:cNvPr id="10" name="Shape 6"/>
          <p:cNvSpPr/>
          <p:nvPr/>
        </p:nvSpPr>
        <p:spPr>
          <a:xfrm>
            <a:off x="8491002" y="3644265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8106787" y="3452217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93" y="3486090"/>
            <a:ext cx="271343" cy="3392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15199" y="3429595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215199" y="4110395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Learners with self-taught programming and No prior technical experience have high drop-out frequency</a:t>
            </a:r>
          </a:p>
        </p:txBody>
      </p:sp>
      <p:sp>
        <p:nvSpPr>
          <p:cNvPr id="15" name="Shape 10"/>
          <p:cNvSpPr/>
          <p:nvPr/>
        </p:nvSpPr>
        <p:spPr>
          <a:xfrm>
            <a:off x="8491002" y="5157192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8106787" y="4965144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593" y="5032950"/>
            <a:ext cx="271343" cy="27134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15199" y="4942523"/>
            <a:ext cx="248257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215199" y="5333762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Students with HTML/CSS/JAVA skills also have  high drop out frequency even with a module that requires application of these skills</a:t>
            </a:r>
          </a:p>
        </p:txBody>
      </p:sp>
      <p:sp>
        <p:nvSpPr>
          <p:cNvPr id="20" name="Shape 14"/>
          <p:cNvSpPr/>
          <p:nvPr/>
        </p:nvSpPr>
        <p:spPr>
          <a:xfrm>
            <a:off x="8491002" y="6670119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8106787" y="6478072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593" y="6511945"/>
            <a:ext cx="271343" cy="3392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15199" y="6455450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9215199" y="6846689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000000"/>
                </a:solidFill>
                <a:effectLst/>
              </a:rPr>
              <a:t>Even students with backgrounds in SQL, Software Development, and UX Design dropped out.</a:t>
            </a:r>
            <a:endParaRPr lang="en-US" sz="160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A-F88F-C281-457D-48331387F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49" y="2788664"/>
            <a:ext cx="7470967" cy="38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8170" y="894278"/>
            <a:ext cx="5731907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Engagement Score and Learner Retention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8310324" y="2025372"/>
            <a:ext cx="22860" cy="5581293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91002" y="2420898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06787" y="2228850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93" y="2262723"/>
            <a:ext cx="271343" cy="3392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15199" y="2206228"/>
            <a:ext cx="227778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215199" y="2766357"/>
            <a:ext cx="5016852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Basic correlation analysis of relation between Engagement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Score and Retention Numbers</a:t>
            </a:r>
          </a:p>
        </p:txBody>
      </p:sp>
      <p:sp>
        <p:nvSpPr>
          <p:cNvPr id="10" name="Shape 6"/>
          <p:cNvSpPr/>
          <p:nvPr/>
        </p:nvSpPr>
        <p:spPr>
          <a:xfrm>
            <a:off x="8491002" y="3644265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8106787" y="3452217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593" y="3486090"/>
            <a:ext cx="271343" cy="3392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215199" y="3429595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215199" y="3990867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/>
              <a:t>Purpose was to see if Staff Interactions and Engagement Levels have an effect on retention numbers other than learner demographics </a:t>
            </a:r>
          </a:p>
        </p:txBody>
      </p:sp>
      <p:sp>
        <p:nvSpPr>
          <p:cNvPr id="15" name="Shape 10"/>
          <p:cNvSpPr/>
          <p:nvPr/>
        </p:nvSpPr>
        <p:spPr>
          <a:xfrm>
            <a:off x="8491002" y="5157192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8106787" y="4965144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593" y="5032950"/>
            <a:ext cx="271343" cy="27134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15199" y="4942523"/>
            <a:ext cx="2482572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181207" y="5372219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Engagement Helps Retention: </a:t>
            </a:r>
            <a:r>
              <a:rPr lang="en-US" sz="1600" dirty="0">
                <a:solidFill>
                  <a:srgbClr val="000000"/>
                </a:solidFill>
                <a:effectLst/>
              </a:rPr>
              <a:t>Groups with engagement scores above 15 have significantly lower dropout counts, including one group with 0 dropouts and others with minimal losses.</a:t>
            </a:r>
            <a:endParaRPr lang="en-US" sz="1600" dirty="0">
              <a:effectLst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8491002" y="6670119"/>
            <a:ext cx="542806" cy="22860"/>
          </a:xfrm>
          <a:prstGeom prst="roundRect">
            <a:avLst>
              <a:gd name="adj" fmla="val 33247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8106787" y="6478072"/>
            <a:ext cx="407075" cy="40707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593" y="6511945"/>
            <a:ext cx="271343" cy="33920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215199" y="6455450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9215199" y="6738223"/>
            <a:ext cx="462355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Anomalies Exist: </a:t>
            </a:r>
            <a:r>
              <a:rPr lang="en-US" sz="1600" dirty="0">
                <a:solidFill>
                  <a:srgbClr val="000000"/>
                </a:solidFill>
                <a:effectLst/>
              </a:rPr>
              <a:t>Some groups with moderate engagement (like scores around 9 or 10) still see high dropout counts (e.g., 66), suggesting that engagement alone may not explain all dropouts—external factors could be at play.</a:t>
            </a:r>
            <a:endParaRPr lang="en-US" sz="1600" dirty="0">
              <a:effectLst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932B18-8BE9-0BD2-7BF0-622BC8056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70" y="2980370"/>
            <a:ext cx="6812107" cy="36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2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Analysis Findings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664" y="2761000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168029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645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Module Analysis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3236119" y="3068206"/>
            <a:ext cx="43679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Learners with a background in the construction industry are more likely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to discontinue the course, while those from a tech background tend to persist</a:t>
            </a:r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37604" y="4174720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75659" y="40275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 experience</a:t>
            </a:r>
            <a:endParaRPr lang="en-US" sz="2400" b="1" dirty="0"/>
          </a:p>
        </p:txBody>
      </p:sp>
      <p:sp>
        <p:nvSpPr>
          <p:cNvPr id="11" name="Text 7"/>
          <p:cNvSpPr/>
          <p:nvPr/>
        </p:nvSpPr>
        <p:spPr>
          <a:xfrm>
            <a:off x="5275658" y="4447510"/>
            <a:ext cx="9255888" cy="120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Individuals with less than one year of work experience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are not completing the final course modules, particularly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those related to submissions, closer to the course's end</a:t>
            </a:r>
          </a:p>
        </p:txBody>
      </p:sp>
      <p:sp>
        <p:nvSpPr>
          <p:cNvPr id="12" name="Shape 8"/>
          <p:cNvSpPr/>
          <p:nvPr/>
        </p:nvSpPr>
        <p:spPr>
          <a:xfrm>
            <a:off x="5275720" y="5642200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865552" y="5768576"/>
            <a:ext cx="6352270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6095643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b="1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Experience Impact</a:t>
            </a:r>
            <a:endParaRPr lang="en-US" sz="2400" b="1" dirty="0"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54516" y="6191429"/>
            <a:ext cx="6363366" cy="112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Learners with less experience prioritize career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enhancement modules (4, 5, and 6) more than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/>
              <a:t>their highly experienced peers..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3702C-9D07-5EE6-69A8-445EDBAE7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CCBFD4-BB6B-C0CE-1EF1-8A4712519CA2}"/>
              </a:ext>
            </a:extLst>
          </p:cNvPr>
          <p:cNvSpPr/>
          <p:nvPr/>
        </p:nvSpPr>
        <p:spPr>
          <a:xfrm>
            <a:off x="837664" y="68759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Analysis Findings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CB49463-B34A-5A38-45D5-26B92A385F5D}"/>
              </a:ext>
            </a:extLst>
          </p:cNvPr>
          <p:cNvSpPr/>
          <p:nvPr/>
        </p:nvSpPr>
        <p:spPr>
          <a:xfrm>
            <a:off x="793399" y="2213498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67E74A8-8075-5500-5FE5-840B31F7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94" y="2633102"/>
            <a:ext cx="336590" cy="420767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49924B5D-C37E-ADC7-9CB0-164438F93BBD}"/>
              </a:ext>
            </a:extLst>
          </p:cNvPr>
          <p:cNvSpPr/>
          <p:nvPr/>
        </p:nvSpPr>
        <p:spPr>
          <a:xfrm>
            <a:off x="3236119" y="23652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b="1" dirty="0"/>
              <a:t>Participation Challenges</a:t>
            </a:r>
            <a:endParaRPr lang="en-US" sz="22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4E046F9-6C2C-2DC2-DBAE-AEDA2A7C007A}"/>
              </a:ext>
            </a:extLst>
          </p:cNvPr>
          <p:cNvSpPr/>
          <p:nvPr/>
        </p:nvSpPr>
        <p:spPr>
          <a:xfrm>
            <a:off x="3236119" y="3068206"/>
            <a:ext cx="43679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CDA3DF0-E3EC-C304-296D-3B44FA3205C3}"/>
              </a:ext>
            </a:extLst>
          </p:cNvPr>
          <p:cNvSpPr/>
          <p:nvPr/>
        </p:nvSpPr>
        <p:spPr>
          <a:xfrm>
            <a:off x="3331122" y="3897105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2AC3094-B8C2-E7BC-3501-C02599F2AC51}"/>
              </a:ext>
            </a:extLst>
          </p:cNvPr>
          <p:cNvSpPr/>
          <p:nvPr/>
        </p:nvSpPr>
        <p:spPr>
          <a:xfrm>
            <a:off x="5418413" y="33104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400" b="1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697096BD-8DD5-D272-C38D-5CFDDD861553}"/>
              </a:ext>
            </a:extLst>
          </p:cNvPr>
          <p:cNvSpPr/>
          <p:nvPr/>
        </p:nvSpPr>
        <p:spPr>
          <a:xfrm>
            <a:off x="7478267" y="5438579"/>
            <a:ext cx="35630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E6DB8-4C87-1EEE-ECFF-8B6A49E1189A}"/>
              </a:ext>
            </a:extLst>
          </p:cNvPr>
          <p:cNvSpPr txBox="1"/>
          <p:nvPr/>
        </p:nvSpPr>
        <p:spPr>
          <a:xfrm>
            <a:off x="3142322" y="2843486"/>
            <a:ext cx="114880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Dropouts span all experience levels, indicating that both beginners and seasoned learners may face challenges due to course pace, expectations, or personal circumstances.</a:t>
            </a:r>
            <a:endParaRPr lang="en-IN" sz="24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A43B304D-77E2-947C-3C90-C98707AB0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824091"/>
            <a:ext cx="14630400" cy="34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1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112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IN" sz="2400" dirty="0"/>
              <a:t>Industry Fit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3" y="3347561"/>
            <a:ext cx="399553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dirty="0"/>
              <a:t>Tailor course content for diverse backgrounds.</a:t>
            </a:r>
            <a:br>
              <a:rPr lang="en-US" dirty="0"/>
            </a:br>
            <a:r>
              <a:rPr lang="en-US" dirty="0"/>
              <a:t>Use construction-relevant examples and tech mentors to aid transition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/>
              <a:t>Submission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42853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/>
              <a:t>Guide low-experience learners with final modules.</a:t>
            </a:r>
            <a:br>
              <a:rPr lang="en-US" sz="2000" dirty="0"/>
            </a:br>
            <a:r>
              <a:rPr lang="en-US" sz="2000" dirty="0"/>
              <a:t>Offer walkthroughs, mini-milestones, and flexible deadlines.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/>
              <a:t>Smart Nudges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/>
              <a:t>Use behavior-based alerts and reminders.</a:t>
            </a:r>
            <a:br>
              <a:rPr lang="en-US" sz="2000" dirty="0"/>
            </a:br>
            <a:r>
              <a:rPr lang="en-US" sz="2000" dirty="0"/>
              <a:t>Deploy email nudges and course bots to encourage progress.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IN" sz="2400" dirty="0"/>
              <a:t>Career Boost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6"/>
            <a:ext cx="3995532" cy="1041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000" dirty="0"/>
              <a:t>Highlight career modules for early professionals.</a:t>
            </a:r>
            <a:br>
              <a:rPr lang="en-US" sz="2000" dirty="0"/>
            </a:br>
            <a:r>
              <a:rPr lang="en-US" sz="2000" dirty="0"/>
              <a:t>Add coaching, success stories, and networking support.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AABEE0C7-A042-F626-74BA-97E8849E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>
            <a:extLst>
              <a:ext uri="{FF2B5EF4-FFF2-40B4-BE49-F238E27FC236}">
                <a16:creationId xmlns:a16="http://schemas.microsoft.com/office/drawing/2014/main" id="{3D1F34AA-6F58-0F51-AA98-3EB51A86FA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>
            <a:extLst>
              <a:ext uri="{FF2B5EF4-FFF2-40B4-BE49-F238E27FC236}">
                <a16:creationId xmlns:a16="http://schemas.microsoft.com/office/drawing/2014/main" id="{7A84B09F-115A-D21A-AEFA-CA212F0D6804}"/>
              </a:ext>
            </a:extLst>
          </p:cNvPr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b="1" dirty="0">
                <a:solidFill>
                  <a:schemeClr val="lt1"/>
                </a:solidFill>
              </a:rPr>
              <a:t>Project 2 – Tech Role Identification in Chicagoland</a:t>
            </a:r>
            <a:endParaRPr sz="224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58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127760" y="670560"/>
            <a:ext cx="8778240" cy="81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r>
              <a:rPr lang="en" sz="3360" dirty="0">
                <a:solidFill>
                  <a:schemeClr val="dk1"/>
                </a:solidFill>
              </a:rPr>
              <a:t>Team</a:t>
            </a:r>
            <a:endParaRPr sz="3360" dirty="0">
              <a:solidFill>
                <a:schemeClr val="dk1"/>
              </a:solidFill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853520" y="2629939"/>
            <a:ext cx="2519040" cy="2244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321627" y="2629939"/>
            <a:ext cx="2519040" cy="2244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7789733" y="2629939"/>
            <a:ext cx="2519040" cy="2244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11257840" y="2629939"/>
            <a:ext cx="2519040" cy="2244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endParaRPr sz="288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0" name="Google Shape;140;p26" title="1677085485467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800" y="2358560"/>
            <a:ext cx="2519040" cy="251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 title="Image-removebg-preview.png"/>
          <p:cNvPicPr preferRelativeResize="0"/>
          <p:nvPr/>
        </p:nvPicPr>
        <p:blipFill rotWithShape="1">
          <a:blip r:embed="rId4">
            <a:alphaModFix/>
          </a:blip>
          <a:srcRect r="1273" b="31148"/>
          <a:stretch/>
        </p:blipFill>
        <p:spPr>
          <a:xfrm>
            <a:off x="3716021" y="2362252"/>
            <a:ext cx="3601680" cy="251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 title="1736199483537-removebg-preview.png"/>
          <p:cNvPicPr preferRelativeResize="0"/>
          <p:nvPr/>
        </p:nvPicPr>
        <p:blipFill rotWithShape="1">
          <a:blip r:embed="rId5">
            <a:alphaModFix/>
          </a:blip>
          <a:srcRect l="2819" t="-6531" r="9353" b="24369"/>
          <a:stretch/>
        </p:blipFill>
        <p:spPr>
          <a:xfrm>
            <a:off x="7661200" y="2190960"/>
            <a:ext cx="2868000" cy="26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 title="1740372235472-removebg-preview.png"/>
          <p:cNvPicPr preferRelativeResize="0"/>
          <p:nvPr/>
        </p:nvPicPr>
        <p:blipFill rotWithShape="1">
          <a:blip r:embed="rId6">
            <a:alphaModFix/>
          </a:blip>
          <a:srcRect l="23964" t="20887" r="22744" b="37388"/>
          <a:stretch/>
        </p:blipFill>
        <p:spPr>
          <a:xfrm>
            <a:off x="495901" y="2206601"/>
            <a:ext cx="3386678" cy="2651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855800" y="5135881"/>
            <a:ext cx="2666880" cy="81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 algn="ctr"/>
            <a:r>
              <a:rPr lang="en" sz="3360">
                <a:solidFill>
                  <a:schemeClr val="dk1"/>
                </a:solidFill>
              </a:rPr>
              <a:t>Ahmed Bilal</a:t>
            </a:r>
            <a:endParaRPr sz="3360">
              <a:solidFill>
                <a:schemeClr val="dk1"/>
              </a:solidFill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247720" y="5135881"/>
            <a:ext cx="2666880" cy="81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 algn="ctr"/>
            <a:r>
              <a:rPr lang="en" sz="3360">
                <a:solidFill>
                  <a:schemeClr val="dk1"/>
                </a:solidFill>
              </a:rPr>
              <a:t>Zhuoran Yu</a:t>
            </a:r>
            <a:endParaRPr sz="3360">
              <a:solidFill>
                <a:schemeClr val="dk1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480000" y="5135881"/>
            <a:ext cx="3230400" cy="81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 algn="ctr"/>
            <a:r>
              <a:rPr lang="en" sz="3360">
                <a:solidFill>
                  <a:schemeClr val="dk1"/>
                </a:solidFill>
              </a:rPr>
              <a:t>Likhitha Kurella</a:t>
            </a:r>
            <a:endParaRPr sz="3360">
              <a:solidFill>
                <a:schemeClr val="dk1"/>
              </a:solidFill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0992160" y="5135881"/>
            <a:ext cx="3050400" cy="81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 algn="ctr"/>
            <a:r>
              <a:rPr lang="en" sz="3360">
                <a:solidFill>
                  <a:schemeClr val="dk1"/>
                </a:solidFill>
              </a:rPr>
              <a:t>Chu-Chun Ku</a:t>
            </a:r>
            <a:endParaRPr sz="33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39B23AC-635B-25AF-29B5-1C1141A4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FB9E4F3-CE1C-70B3-93B0-27F956407B39}"/>
              </a:ext>
            </a:extLst>
          </p:cNvPr>
          <p:cNvSpPr/>
          <p:nvPr/>
        </p:nvSpPr>
        <p:spPr>
          <a:xfrm>
            <a:off x="473156" y="3760410"/>
            <a:ext cx="6485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Business Problem</a:t>
            </a:r>
            <a:endParaRPr lang="en-US" sz="44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164E4A-B020-7CD8-40F8-8E9F2AEF5D32}"/>
              </a:ext>
            </a:extLst>
          </p:cNvPr>
          <p:cNvSpPr/>
          <p:nvPr/>
        </p:nvSpPr>
        <p:spPr>
          <a:xfrm>
            <a:off x="937140" y="525385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Identify High-Demand Tech Roles</a:t>
            </a:r>
            <a:endParaRPr lang="en-US" sz="22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4B1268AF-1447-E318-0BFD-37157356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3" y="5260181"/>
            <a:ext cx="340162" cy="425291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1FD6784B-7DCA-9AA4-9C81-A52AA4CCF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5228402"/>
            <a:ext cx="340162" cy="425291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97E6CBAC-B44F-671C-A387-121BB992FED0}"/>
              </a:ext>
            </a:extLst>
          </p:cNvPr>
          <p:cNvSpPr/>
          <p:nvPr/>
        </p:nvSpPr>
        <p:spPr>
          <a:xfrm>
            <a:off x="5911117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Analyze Employer Skill Requirements</a:t>
            </a:r>
            <a:endParaRPr lang="en-US" sz="22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881AB493-A820-2F6E-183F-761A9489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5260181"/>
            <a:ext cx="340162" cy="425291"/>
          </a:xfrm>
          <a:prstGeom prst="rect">
            <a:avLst/>
          </a:prstGeom>
        </p:spPr>
      </p:pic>
      <p:sp>
        <p:nvSpPr>
          <p:cNvPr id="9" name="Text 8">
            <a:extLst>
              <a:ext uri="{FF2B5EF4-FFF2-40B4-BE49-F238E27FC236}">
                <a16:creationId xmlns:a16="http://schemas.microsoft.com/office/drawing/2014/main" id="{F170A592-2EB3-4619-D345-41BDABF02798}"/>
              </a:ext>
            </a:extLst>
          </p:cNvPr>
          <p:cNvSpPr/>
          <p:nvPr/>
        </p:nvSpPr>
        <p:spPr>
          <a:xfrm>
            <a:off x="10377249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Create Interactive Dashboard</a:t>
            </a:r>
            <a:endParaRPr lang="en-US" sz="22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9F22C24-DA85-64F7-3F8B-230DBBC60171}"/>
              </a:ext>
            </a:extLst>
          </p:cNvPr>
          <p:cNvSpPr/>
          <p:nvPr/>
        </p:nvSpPr>
        <p:spPr>
          <a:xfrm>
            <a:off x="741055" y="620281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market trends to optimize resources and guide career development.</a:t>
            </a:r>
            <a:endParaRPr lang="en-US" sz="17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E502C2A-4C5E-8BAE-DAEC-13CCBA1EE2FC}"/>
              </a:ext>
            </a:extLst>
          </p:cNvPr>
          <p:cNvSpPr/>
          <p:nvPr/>
        </p:nvSpPr>
        <p:spPr>
          <a:xfrm>
            <a:off x="5642194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the most frequently requested technical competencies.</a:t>
            </a:r>
            <a:endParaRPr lang="en-US" sz="17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8503779-5EF5-FD1E-83B2-9CA99AC6ED35}"/>
              </a:ext>
            </a:extLst>
          </p:cNvPr>
          <p:cNvSpPr/>
          <p:nvPr/>
        </p:nvSpPr>
        <p:spPr>
          <a:xfrm>
            <a:off x="10377249" y="596851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decision-making through data visualization and skill matching.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1676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DF67-3955-F1F2-CC23-F1620021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8">
            <a:extLst>
              <a:ext uri="{FF2B5EF4-FFF2-40B4-BE49-F238E27FC236}">
                <a16:creationId xmlns:a16="http://schemas.microsoft.com/office/drawing/2014/main" id="{483B65D7-BEB5-1648-3A45-B47F8CA819EC}"/>
              </a:ext>
            </a:extLst>
          </p:cNvPr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nudges for inactive students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3521F5-7B92-175B-D17C-7D208072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0"/>
            <a:ext cx="5486401" cy="8229600"/>
          </a:xfrm>
          <a:prstGeom prst="rect">
            <a:avLst/>
          </a:prstGeom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0FC9D3AF-1985-F2DD-6D46-D2A00A869672}"/>
              </a:ext>
            </a:extLst>
          </p:cNvPr>
          <p:cNvSpPr/>
          <p:nvPr/>
        </p:nvSpPr>
        <p:spPr>
          <a:xfrm>
            <a:off x="5787261" y="313194"/>
            <a:ext cx="3664863" cy="3295293"/>
          </a:xfrm>
          <a:prstGeom prst="roundRect">
            <a:avLst>
              <a:gd name="adj" fmla="val 289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0A9D43D4-3C03-2B76-3711-92DC1A219013}"/>
              </a:ext>
            </a:extLst>
          </p:cNvPr>
          <p:cNvSpPr/>
          <p:nvPr/>
        </p:nvSpPr>
        <p:spPr>
          <a:xfrm>
            <a:off x="10171867" y="277968"/>
            <a:ext cx="3664863" cy="3295293"/>
          </a:xfrm>
          <a:prstGeom prst="roundRect">
            <a:avLst>
              <a:gd name="adj" fmla="val 289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11">
            <a:extLst>
              <a:ext uri="{FF2B5EF4-FFF2-40B4-BE49-F238E27FC236}">
                <a16:creationId xmlns:a16="http://schemas.microsoft.com/office/drawing/2014/main" id="{039B13C5-81A4-83C4-632E-E800B54F9DDD}"/>
              </a:ext>
            </a:extLst>
          </p:cNvPr>
          <p:cNvSpPr/>
          <p:nvPr/>
        </p:nvSpPr>
        <p:spPr>
          <a:xfrm>
            <a:off x="5876429" y="4655734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4FF2413E-8633-26CD-2500-3CE36E3ABDB9}"/>
              </a:ext>
            </a:extLst>
          </p:cNvPr>
          <p:cNvSpPr/>
          <p:nvPr/>
        </p:nvSpPr>
        <p:spPr>
          <a:xfrm>
            <a:off x="5876429" y="524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Sources &amp; Scope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C0502C8-DC58-5952-3773-4581D5C65443}"/>
              </a:ext>
            </a:extLst>
          </p:cNvPr>
          <p:cNvSpPr/>
          <p:nvPr/>
        </p:nvSpPr>
        <p:spPr>
          <a:xfrm>
            <a:off x="5876429" y="10868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Indeed, LinkedIn, Glassdoor platforms</a:t>
            </a:r>
            <a:endParaRPr lang="en-US" sz="175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7AA2B9E3-F3C4-E60D-525A-B866EE1558BC}"/>
              </a:ext>
            </a:extLst>
          </p:cNvPr>
          <p:cNvSpPr/>
          <p:nvPr/>
        </p:nvSpPr>
        <p:spPr>
          <a:xfrm>
            <a:off x="5857525" y="202983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Greater Chicago area focus</a:t>
            </a:r>
            <a:endParaRPr lang="en-US" sz="175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8D750890-067F-F5C5-B5BF-6F900ACBE205}"/>
              </a:ext>
            </a:extLst>
          </p:cNvPr>
          <p:cNvSpPr/>
          <p:nvPr/>
        </p:nvSpPr>
        <p:spPr>
          <a:xfrm>
            <a:off x="5876429" y="271311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Entry-level tech positions</a:t>
            </a:r>
            <a:endParaRPr lang="en-US" sz="1750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C5D7562-61D1-61DD-065F-1A34BEB4AC1D}"/>
              </a:ext>
            </a:extLst>
          </p:cNvPr>
          <p:cNvSpPr/>
          <p:nvPr/>
        </p:nvSpPr>
        <p:spPr>
          <a:xfrm>
            <a:off x="10406301" y="551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Collection Tools</a:t>
            </a:r>
            <a:endParaRPr lang="en-US" sz="2200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C8E70EF3-6CE1-793B-E893-23E8B98B26FB}"/>
              </a:ext>
            </a:extLst>
          </p:cNvPr>
          <p:cNvSpPr/>
          <p:nvPr/>
        </p:nvSpPr>
        <p:spPr>
          <a:xfrm>
            <a:off x="10406301" y="8792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Python-based web scraping</a:t>
            </a:r>
            <a:endParaRPr lang="en-US" sz="175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CC54EAC3-67C1-9A47-5193-8BE5066A69C8}"/>
              </a:ext>
            </a:extLst>
          </p:cNvPr>
          <p:cNvSpPr/>
          <p:nvPr/>
        </p:nvSpPr>
        <p:spPr>
          <a:xfrm>
            <a:off x="10406300" y="171790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normalization techniques</a:t>
            </a:r>
            <a:endParaRPr lang="en-US" sz="175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847FB6CB-C8DE-7DFD-3F2B-5F8C3472A435}"/>
              </a:ext>
            </a:extLst>
          </p:cNvPr>
          <p:cNvSpPr/>
          <p:nvPr/>
        </p:nvSpPr>
        <p:spPr>
          <a:xfrm>
            <a:off x="10406299" y="24447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data preparation</a:t>
            </a:r>
            <a:endParaRPr lang="en-US" sz="1750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596BA4D3-426D-8CEA-7DEC-82B3CC092DF7}"/>
              </a:ext>
            </a:extLst>
          </p:cNvPr>
          <p:cNvSpPr/>
          <p:nvPr/>
        </p:nvSpPr>
        <p:spPr>
          <a:xfrm>
            <a:off x="6056808" y="4944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Fields</a:t>
            </a:r>
            <a:endParaRPr lang="en-US" sz="2200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75FF917D-56AA-4F63-B009-D85368C89AE8}"/>
              </a:ext>
            </a:extLst>
          </p:cNvPr>
          <p:cNvSpPr/>
          <p:nvPr/>
        </p:nvSpPr>
        <p:spPr>
          <a:xfrm>
            <a:off x="6110862" y="532452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Job titles and company names</a:t>
            </a:r>
            <a:endParaRPr lang="en-US" sz="1750" dirty="0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DEA8A23E-F723-AFD7-0140-0C1C954DA702}"/>
              </a:ext>
            </a:extLst>
          </p:cNvPr>
          <p:cNvSpPr/>
          <p:nvPr/>
        </p:nvSpPr>
        <p:spPr>
          <a:xfrm>
            <a:off x="6153983" y="57980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Required skills and experience</a:t>
            </a:r>
            <a:endParaRPr lang="en-US" sz="175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4069F861-797B-5068-98FF-57BCF9E4BED8}"/>
              </a:ext>
            </a:extLst>
          </p:cNvPr>
          <p:cNvSpPr/>
          <p:nvPr/>
        </p:nvSpPr>
        <p:spPr>
          <a:xfrm>
            <a:off x="6153983" y="625443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 and industry data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3321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57701"/>
            <a:ext cx="57603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Implementation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601748"/>
            <a:ext cx="22860" cy="5970032"/>
          </a:xfrm>
          <a:prstGeom prst="roundRect">
            <a:avLst>
              <a:gd name="adj" fmla="val 37507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30094" y="204942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30" y="183130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28" y="1869519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44065" y="180582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Scraping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2044065" y="2247067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Extracted job listings using Python libraries across multiple platforms.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230094" y="375630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793730" y="35381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28" y="3576399"/>
            <a:ext cx="306110" cy="3826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44065" y="35127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2044065" y="3953947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job titles and extracted skill keywords from descriptions.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230094" y="546318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793730" y="524506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28" y="5283279"/>
            <a:ext cx="306110" cy="3826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44065" y="521958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Storage &amp; Processing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2044065" y="5660827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Organized data in structured format for analysis.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230094" y="684335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5"/>
          <p:cNvSpPr/>
          <p:nvPr/>
        </p:nvSpPr>
        <p:spPr>
          <a:xfrm>
            <a:off x="793730" y="662523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28" y="6663452"/>
            <a:ext cx="306110" cy="3826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44065" y="659975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Creation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2044065" y="7040999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interactive visualization using Streamlit framework.</a:t>
            </a:r>
            <a:endParaRPr lang="en-US" sz="16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4201D8-3F2D-3A2C-D244-EF282C8A7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276" y="1473076"/>
            <a:ext cx="6612219" cy="5615155"/>
          </a:xfrm>
          <a:prstGeom prst="rect">
            <a:avLst/>
          </a:prstGeom>
        </p:spPr>
      </p:pic>
      <p:sp>
        <p:nvSpPr>
          <p:cNvPr id="28" name="TextBox 27">
            <a:hlinkClick r:id="rId8"/>
            <a:extLst>
              <a:ext uri="{FF2B5EF4-FFF2-40B4-BE49-F238E27FC236}">
                <a16:creationId xmlns:a16="http://schemas.microsoft.com/office/drawing/2014/main" id="{7E21F210-F6A2-70F1-4275-C5B7FEDCB746}"/>
              </a:ext>
            </a:extLst>
          </p:cNvPr>
          <p:cNvSpPr txBox="1"/>
          <p:nvPr/>
        </p:nvSpPr>
        <p:spPr>
          <a:xfrm>
            <a:off x="7396785" y="53208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https://technology-rolesgit-vfxsssjxqjjtqkn9wsoppx.streamlit.app/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183F06F5-CAE1-5A2C-1D4C-4CF64523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>
            <a:extLst>
              <a:ext uri="{FF2B5EF4-FFF2-40B4-BE49-F238E27FC236}">
                <a16:creationId xmlns:a16="http://schemas.microsoft.com/office/drawing/2014/main" id="{3B043A3E-BE70-0747-765A-A265FB7FDB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>
            <a:extLst>
              <a:ext uri="{FF2B5EF4-FFF2-40B4-BE49-F238E27FC236}">
                <a16:creationId xmlns:a16="http://schemas.microsoft.com/office/drawing/2014/main" id="{8EF72E53-DD6F-081C-9EB5-89C7419B503D}"/>
              </a:ext>
            </a:extLst>
          </p:cNvPr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4800" b="1" dirty="0">
                <a:solidFill>
                  <a:schemeClr val="bg1"/>
                </a:solidFill>
              </a:rPr>
              <a:t>Any Questions?</a:t>
            </a:r>
            <a:endParaRPr sz="48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78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CAF18A-074D-7FF6-28B3-39E049DB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>
            <a:extLst>
              <a:ext uri="{FF2B5EF4-FFF2-40B4-BE49-F238E27FC236}">
                <a16:creationId xmlns:a16="http://schemas.microsoft.com/office/drawing/2014/main" id="{CEBBE049-1D48-D670-E970-2B81C731A8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>
            <a:extLst>
              <a:ext uri="{FF2B5EF4-FFF2-40B4-BE49-F238E27FC236}">
                <a16:creationId xmlns:a16="http://schemas.microsoft.com/office/drawing/2014/main" id="{89A53EA5-6C8D-5E0F-835B-856407D4479F}"/>
              </a:ext>
            </a:extLst>
          </p:cNvPr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72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9440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AGENDA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147572"/>
            <a:ext cx="837724" cy="1005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6944" y="124391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Business Problem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626944" y="1679733"/>
            <a:ext cx="63794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dropout rates limit career progress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2314479"/>
            <a:ext cx="837724" cy="1005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6944" y="246673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Objectives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626944" y="2831712"/>
            <a:ext cx="63794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 retention, connect to tech roles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3551147"/>
            <a:ext cx="837724" cy="1005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8554" y="367069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&amp; Tools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468554" y="4098537"/>
            <a:ext cx="63794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/>
              <a:t>DPI Data sets ,Tableau ,R , python and </a:t>
            </a:r>
            <a:r>
              <a:rPr lang="en-US" sz="1300" dirty="0" err="1"/>
              <a:t>streamlit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676514"/>
            <a:ext cx="837724" cy="10053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8168" y="475499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1 :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468168" y="5058825"/>
            <a:ext cx="6379488" cy="59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/>
              <a:t>Interactive Dashboard &amp; Key findings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400" dirty="0"/>
              <a:t>Descriptive and Diagnostic Insights</a:t>
            </a:r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80CF79B2-46C5-1C5A-5D4C-5A43DF947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654922"/>
            <a:ext cx="837724" cy="1005364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20D8C725-B016-1C18-16C0-76792AE1C9BF}"/>
              </a:ext>
            </a:extLst>
          </p:cNvPr>
          <p:cNvSpPr/>
          <p:nvPr/>
        </p:nvSpPr>
        <p:spPr>
          <a:xfrm>
            <a:off x="7468554" y="594615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2: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 Role Identification</a:t>
            </a:r>
            <a:endParaRPr lang="en-US" sz="1550" dirty="0"/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A454BDE9-DC52-2CA0-2C4A-294D8778F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814167"/>
            <a:ext cx="837724" cy="10053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DA817F-55D6-28C8-DE70-67FA1277FE49}"/>
              </a:ext>
            </a:extLst>
          </p:cNvPr>
          <p:cNvSpPr txBox="1"/>
          <p:nvPr/>
        </p:nvSpPr>
        <p:spPr>
          <a:xfrm>
            <a:off x="7315200" y="7100201"/>
            <a:ext cx="7315200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550" dirty="0"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Project Reflections &amp; Q&amp;A Reflections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Research Objectives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 Roles Mapping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31817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Link local jobs to student skills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Retention Strategies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dropout, boost support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 Dropouts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41286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reasons by student background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Sources &amp; Tools</a:t>
            </a:r>
            <a:endParaRPr lang="en-US" sz="4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4AFE0-0580-9DDE-2021-5019D25296E1}"/>
              </a:ext>
            </a:extLst>
          </p:cNvPr>
          <p:cNvSpPr/>
          <p:nvPr/>
        </p:nvSpPr>
        <p:spPr>
          <a:xfrm>
            <a:off x="991077" y="3424297"/>
            <a:ext cx="5017837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1"/>
          <p:cNvSpPr/>
          <p:nvPr/>
        </p:nvSpPr>
        <p:spPr>
          <a:xfrm>
            <a:off x="1486733" y="37053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14" name="Text 2"/>
          <p:cNvSpPr/>
          <p:nvPr/>
        </p:nvSpPr>
        <p:spPr>
          <a:xfrm>
            <a:off x="1329152" y="417225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DPI student demographics</a:t>
            </a:r>
            <a:endParaRPr lang="en-US" sz="1850" dirty="0"/>
          </a:p>
        </p:txBody>
      </p:sp>
      <p:sp>
        <p:nvSpPr>
          <p:cNvPr id="15" name="Text 3"/>
          <p:cNvSpPr/>
          <p:nvPr/>
        </p:nvSpPr>
        <p:spPr>
          <a:xfrm>
            <a:off x="1329152" y="46137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 experience metrics</a:t>
            </a:r>
            <a:endParaRPr lang="en-US" sz="1850" dirty="0"/>
          </a:p>
        </p:txBody>
      </p:sp>
      <p:sp>
        <p:nvSpPr>
          <p:cNvPr id="16" name="Text 4"/>
          <p:cNvSpPr/>
          <p:nvPr/>
        </p:nvSpPr>
        <p:spPr>
          <a:xfrm>
            <a:off x="1329151" y="52147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Web-scraped job data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02EF0A-CC25-B9DD-3B55-BDFF45FC8980}"/>
              </a:ext>
            </a:extLst>
          </p:cNvPr>
          <p:cNvSpPr/>
          <p:nvPr/>
        </p:nvSpPr>
        <p:spPr>
          <a:xfrm>
            <a:off x="7551039" y="3289465"/>
            <a:ext cx="5189517" cy="3792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5"/>
          <p:cNvSpPr/>
          <p:nvPr/>
        </p:nvSpPr>
        <p:spPr>
          <a:xfrm>
            <a:off x="8004253" y="37028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7912891" y="46384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Tableau for visualization</a:t>
            </a:r>
            <a:endParaRPr lang="en-US" sz="1850" dirty="0"/>
          </a:p>
        </p:txBody>
      </p:sp>
      <p:sp>
        <p:nvSpPr>
          <p:cNvPr id="20" name="Text 8"/>
          <p:cNvSpPr/>
          <p:nvPr/>
        </p:nvSpPr>
        <p:spPr>
          <a:xfrm>
            <a:off x="7852762" y="41681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Streamlit for apps</a:t>
            </a:r>
            <a:endParaRPr lang="en-US" sz="1850" dirty="0"/>
          </a:p>
        </p:txBody>
      </p:sp>
      <p:sp>
        <p:nvSpPr>
          <p:cNvPr id="21" name="Text 7"/>
          <p:cNvSpPr/>
          <p:nvPr/>
        </p:nvSpPr>
        <p:spPr>
          <a:xfrm>
            <a:off x="7912890" y="52147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 &amp; Python for modeling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sp>
        <p:nvSpPr>
          <p:cNvPr id="22" name="Text 9"/>
          <p:cNvSpPr/>
          <p:nvPr/>
        </p:nvSpPr>
        <p:spPr>
          <a:xfrm>
            <a:off x="7912891" y="57231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 for data cleaning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b="1" dirty="0">
                <a:solidFill>
                  <a:schemeClr val="lt1"/>
                </a:solidFill>
              </a:rPr>
              <a:t>Project 1 - Student Retention Analysis</a:t>
            </a:r>
            <a:endParaRPr sz="224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Business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70416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Student Challenges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Diverse backgrounds but unclear pathways into tech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Dropout Impact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rates limit meaningful career progress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074" y="5704165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What triggers dropout? How to enhance retention?</a:t>
            </a:r>
            <a:endParaRPr lang="en-US" sz="1850" dirty="0"/>
          </a:p>
        </p:txBody>
      </p:sp>
      <p:pic>
        <p:nvPicPr>
          <p:cNvPr id="16" name="Graphic 15" descr="Arrow Down outline">
            <a:extLst>
              <a:ext uri="{FF2B5EF4-FFF2-40B4-BE49-F238E27FC236}">
                <a16:creationId xmlns:a16="http://schemas.microsoft.com/office/drawing/2014/main" id="{F5764593-71E6-B7DC-1EAD-152CFCA49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3583" y="5704164"/>
            <a:ext cx="914400" cy="437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70585"/>
            <a:ext cx="506920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Hypotheses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32490" y="3347078"/>
            <a:ext cx="7468553" cy="12213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444504" y="364092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Experience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4504" y="4050244"/>
            <a:ext cx="703778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Non-tech backgrounds face higher dropout risks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132489" y="4909959"/>
            <a:ext cx="7468553" cy="12213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365019" y="5132732"/>
            <a:ext cx="27759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Income level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47875" y="5520630"/>
            <a:ext cx="703778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dirty="0"/>
              <a:t>High and low income groups tend to engage less with the course.</a:t>
            </a:r>
            <a:endParaRPr lang="en-US" sz="1650" dirty="0"/>
          </a:p>
        </p:txBody>
      </p:sp>
      <p:sp>
        <p:nvSpPr>
          <p:cNvPr id="10" name="Shape 7"/>
          <p:cNvSpPr>
            <a:spLocks/>
          </p:cNvSpPr>
          <p:nvPr/>
        </p:nvSpPr>
        <p:spPr>
          <a:xfrm>
            <a:off x="6132490" y="6452037"/>
            <a:ext cx="7468553" cy="12213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444504" y="674197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Industry Influence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4504" y="7116840"/>
            <a:ext cx="703778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Prior careers affect tech transition challenges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132490" y="1780754"/>
            <a:ext cx="7468553" cy="122134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286900" y="180982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Module Variation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24124" y="2187433"/>
            <a:ext cx="7253168" cy="427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Performance varies among course modules based on industry and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years of experience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4DD92C3A-08FE-CF38-84C9-F8FFBFF0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>
            <a:extLst>
              <a:ext uri="{FF2B5EF4-FFF2-40B4-BE49-F238E27FC236}">
                <a16:creationId xmlns:a16="http://schemas.microsoft.com/office/drawing/2014/main" id="{4553505F-FF14-FF2A-69D3-D0EF727EDC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" y="0"/>
            <a:ext cx="1462278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>
            <a:extLst>
              <a:ext uri="{FF2B5EF4-FFF2-40B4-BE49-F238E27FC236}">
                <a16:creationId xmlns:a16="http://schemas.microsoft.com/office/drawing/2014/main" id="{A1FB78D5-9B3C-27C5-2163-D839FB6E416C}"/>
              </a:ext>
            </a:extLst>
          </p:cNvPr>
          <p:cNvSpPr/>
          <p:nvPr/>
        </p:nvSpPr>
        <p:spPr>
          <a:xfrm>
            <a:off x="0" y="1371600"/>
            <a:ext cx="14626560" cy="4011840"/>
          </a:xfrm>
          <a:prstGeom prst="rect">
            <a:avLst/>
          </a:prstGeom>
          <a:solidFill>
            <a:srgbClr val="F25B31">
              <a:alpha val="89800"/>
            </a:srgbClr>
          </a:solidFill>
          <a:ln>
            <a:noFill/>
          </a:ln>
        </p:spPr>
        <p:txBody>
          <a:bodyPr spcFirstLastPara="1" wrap="square" lIns="109720" tIns="54840" rIns="109720" bIns="5484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Descriptive Analysis</a:t>
            </a:r>
            <a:endParaRPr sz="224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21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895</Words>
  <Application>Microsoft Office PowerPoint</Application>
  <PresentationFormat>Custom</PresentationFormat>
  <Paragraphs>164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</vt:lpstr>
      <vt:lpstr>Play</vt:lpstr>
      <vt:lpstr>Arial</vt:lpstr>
      <vt:lpstr>Poppins Light</vt:lpstr>
      <vt:lpstr>Roboto Light</vt:lpstr>
      <vt:lpstr>Red Hat Text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Kurella, Likhitha</cp:lastModifiedBy>
  <cp:revision>5</cp:revision>
  <dcterms:created xsi:type="dcterms:W3CDTF">2025-04-24T19:53:43Z</dcterms:created>
  <dcterms:modified xsi:type="dcterms:W3CDTF">2025-04-25T12:58:37Z</dcterms:modified>
</cp:coreProperties>
</file>